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5" d="100"/>
          <a:sy n="65" d="100"/>
        </p:scale>
        <p:origin x="-66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0D65-C64D-44FB-9152-4CC2DE0C9198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5EB0-D091-417E-ACD5-D65E1C7D8524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A09F9-C7D6-4C52-A7E8-5101239A0BA2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64A4-35FB-42B6-9183-2C0CE0E36649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683B9-6ECA-47FA-93CF-B124A0FAC208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F66B-9476-4BB3-85E9-E01854F07F90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3FBD-8F7D-4F85-8085-67BFDB05CB71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789A-1220-4441-8676-44A034051BFD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A266-E364-4B5E-98DD-432668182E1E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2040-9975-4642-A906-1DF87F8BE202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52B4A-BA08-4841-AB08-A0D822ABC34D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5D48070-6A81-47D0-9810-1540B9FEFF61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 smtClean="0"/>
              <a:t>Share a story, </a:t>
            </a:r>
            <a:br>
              <a:rPr lang="en-US" sz="5400" dirty="0" smtClean="0"/>
            </a:br>
            <a:r>
              <a:rPr lang="en-US" sz="5400" dirty="0" smtClean="0"/>
              <a:t>Inspire a Reader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Created by Cheryl The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8032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Link to ILA standard 5 – creating literate environments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Reading aloud helps to create a “literate environment” for young readers.  The International Literacy Association has identified a literate environment as a key component of reading success.  (</a:t>
            </a:r>
            <a:r>
              <a:rPr lang="en-US" dirty="0" err="1" smtClean="0"/>
              <a:t>www.reading.org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4014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/>
          <a:lstStyle/>
          <a:p>
            <a:r>
              <a:rPr lang="en-US" dirty="0" smtClean="0"/>
              <a:t>Add catchy quote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/>
          <a:lstStyle/>
          <a:p>
            <a:r>
              <a:rPr lang="en-US" dirty="0" smtClean="0"/>
              <a:t>“You are never to old, too wacky, too wild, to pick up a book and read with a child.” </a:t>
            </a:r>
          </a:p>
          <a:p>
            <a:r>
              <a:rPr lang="en-US" dirty="0" smtClean="0"/>
              <a:t>Anita Merina</a:t>
            </a:r>
          </a:p>
          <a:p>
            <a:r>
              <a:rPr lang="en-US" i="1" dirty="0"/>
              <a:t>T</a:t>
            </a:r>
            <a:r>
              <a:rPr lang="en-US" i="1" dirty="0" smtClean="0"/>
              <a:t>his quote is usually attributed to Dr. Seuss.  I wanted to cite the book is was from and after a lot of research I found it was actually Anita Merina in a newspaper article about Dr. Seuss.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2457794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/>
          <a:lstStyle/>
          <a:p>
            <a:r>
              <a:rPr lang="en-US" dirty="0" smtClean="0"/>
              <a:t>Inspiring quote to parents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/>
          <a:lstStyle/>
          <a:p>
            <a:r>
              <a:rPr lang="en-US" dirty="0" smtClean="0"/>
              <a:t>“</a:t>
            </a:r>
            <a:r>
              <a:rPr lang="en-US" i="1" dirty="0" smtClean="0"/>
              <a:t>Children are made readers on the laps of their parents.”</a:t>
            </a:r>
          </a:p>
          <a:p>
            <a:r>
              <a:rPr lang="en-US" i="1" dirty="0" smtClean="0"/>
              <a:t>Emilie Buchwald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7254097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/>
          <a:lstStyle/>
          <a:p>
            <a:r>
              <a:rPr lang="en-US" dirty="0" smtClean="0"/>
              <a:t>Add action – a challenge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/>
          <a:lstStyle/>
          <a:p>
            <a:r>
              <a:rPr lang="en-US" i="1" dirty="0" smtClean="0"/>
              <a:t>Grab a book and get started TODAY!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8458474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/>
          <a:lstStyle/>
          <a:p>
            <a:r>
              <a:rPr lang="en-US" dirty="0" smtClean="0"/>
              <a:t>Attribution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/>
          <a:lstStyle/>
          <a:p>
            <a:r>
              <a:rPr lang="en-US" i="1" dirty="0" smtClean="0"/>
              <a:t>Add references, credits to </a:t>
            </a:r>
            <a:r>
              <a:rPr lang="en-US" i="1" dirty="0" err="1" smtClean="0"/>
              <a:t>PowToon</a:t>
            </a:r>
            <a:r>
              <a:rPr lang="en-US" i="1" dirty="0" smtClean="0"/>
              <a:t>,</a:t>
            </a:r>
          </a:p>
          <a:p>
            <a:r>
              <a:rPr lang="en-US" i="1" dirty="0" smtClean="0"/>
              <a:t>Music as provided by </a:t>
            </a:r>
            <a:r>
              <a:rPr lang="en-US" i="1" dirty="0" err="1" smtClean="0"/>
              <a:t>PowToon</a:t>
            </a:r>
            <a:endParaRPr lang="en-US" i="1" dirty="0" smtClean="0"/>
          </a:p>
          <a:p>
            <a:r>
              <a:rPr lang="en-US" i="1" dirty="0" smtClean="0"/>
              <a:t>Credits to creator of video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270518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/>
          <a:lstStyle/>
          <a:p>
            <a:r>
              <a:rPr lang="en-US" dirty="0" smtClean="0"/>
              <a:t>Thought provoking Quote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/>
          <a:lstStyle/>
          <a:p>
            <a:r>
              <a:rPr lang="en-US" sz="3200" dirty="0" smtClean="0"/>
              <a:t>Nation of Readers? </a:t>
            </a:r>
          </a:p>
          <a:p>
            <a:r>
              <a:rPr lang="en-US" sz="3200" dirty="0" smtClean="0"/>
              <a:t>NAEYC?</a:t>
            </a:r>
          </a:p>
          <a:p>
            <a:r>
              <a:rPr lang="en-US" sz="3200" dirty="0" smtClean="0"/>
              <a:t>Others?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191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/>
          <a:lstStyle/>
          <a:p>
            <a:r>
              <a:rPr lang="en-US" dirty="0" smtClean="0"/>
              <a:t>Statistics from Shaywitz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3200" dirty="0"/>
              <a:t>Think about this …</a:t>
            </a:r>
          </a:p>
          <a:p>
            <a:pPr marL="0" indent="0">
              <a:buNone/>
            </a:pPr>
            <a:r>
              <a:rPr lang="en-US" sz="3200" dirty="0" smtClean="0"/>
              <a:t>	Consider </a:t>
            </a:r>
            <a:r>
              <a:rPr lang="en-US" sz="3200" dirty="0"/>
              <a:t>the number of word</a:t>
            </a:r>
          </a:p>
          <a:p>
            <a:pPr marL="0" indent="0">
              <a:buNone/>
            </a:pPr>
            <a:r>
              <a:rPr lang="en-US" sz="3200" dirty="0" smtClean="0"/>
              <a:t>	that </a:t>
            </a:r>
            <a:r>
              <a:rPr lang="en-US" sz="3200" dirty="0"/>
              <a:t>children are exposed to in</a:t>
            </a:r>
          </a:p>
          <a:p>
            <a:pPr marL="0" indent="0">
              <a:buNone/>
            </a:pPr>
            <a:r>
              <a:rPr lang="en-US" sz="3200" dirty="0" smtClean="0"/>
              <a:t>	a </a:t>
            </a:r>
            <a:r>
              <a:rPr lang="en-US" sz="3200" dirty="0"/>
              <a:t>year of reading.</a:t>
            </a:r>
          </a:p>
          <a:p>
            <a:pPr marL="0" indent="0">
              <a:buNone/>
            </a:pPr>
            <a:r>
              <a:rPr lang="en-US" sz="3200" dirty="0" smtClean="0"/>
              <a:t>	1 </a:t>
            </a:r>
            <a:r>
              <a:rPr lang="en-US" sz="3200" dirty="0"/>
              <a:t>minutes a day — about 8,000 words</a:t>
            </a:r>
          </a:p>
          <a:p>
            <a:pPr marL="0" indent="0">
              <a:buNone/>
            </a:pPr>
            <a:r>
              <a:rPr lang="en-US" sz="3200" dirty="0" smtClean="0"/>
              <a:t>	4 </a:t>
            </a:r>
            <a:r>
              <a:rPr lang="en-US" sz="3200" dirty="0"/>
              <a:t>1/2 minutes - about 262,000 words</a:t>
            </a:r>
          </a:p>
          <a:p>
            <a:pPr marL="0" indent="0">
              <a:buNone/>
            </a:pPr>
            <a:r>
              <a:rPr lang="en-US" sz="3200" dirty="0" smtClean="0"/>
              <a:t>	20 </a:t>
            </a:r>
            <a:r>
              <a:rPr lang="en-US" sz="3200" dirty="0"/>
              <a:t>minutes a day - about 1.8 million</a:t>
            </a:r>
          </a:p>
          <a:p>
            <a:pPr marL="0" indent="0">
              <a:buNone/>
            </a:pPr>
            <a:r>
              <a:rPr lang="pl-PL" sz="3200" i="1" dirty="0" smtClean="0"/>
              <a:t>			Shaywitz</a:t>
            </a:r>
            <a:r>
              <a:rPr lang="pl-PL" sz="3200" i="1" dirty="0"/>
              <a:t>, 2008, </a:t>
            </a:r>
            <a:r>
              <a:rPr lang="pl-PL" sz="3200" i="1" dirty="0" smtClean="0"/>
              <a:t>p.107</a:t>
            </a:r>
            <a:endParaRPr lang="pl-PL" sz="3200" i="1" dirty="0"/>
          </a:p>
          <a:p>
            <a:pPr marL="0" indent="0">
              <a:buNone/>
            </a:pPr>
            <a:r>
              <a:rPr lang="pl-PL" sz="3200" i="1" dirty="0" err="1"/>
              <a:t>Minutes</a:t>
            </a:r>
            <a:r>
              <a:rPr lang="pl-PL" sz="3200" i="1" dirty="0"/>
              <a:t> </a:t>
            </a:r>
            <a:r>
              <a:rPr lang="pl-PL" sz="3200" i="1" dirty="0" err="1"/>
              <a:t>Matter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196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Pose an essential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/>
          <a:lstStyle/>
          <a:p>
            <a:r>
              <a:rPr lang="en-US" dirty="0" smtClean="0"/>
              <a:t>It’s no secret, reading aloud is important.</a:t>
            </a:r>
          </a:p>
          <a:p>
            <a:r>
              <a:rPr lang="en-US" dirty="0" smtClean="0"/>
              <a:t>So why don’t we do it everyday?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562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Child provides a challenge – add image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/>
          <a:lstStyle/>
          <a:p>
            <a:r>
              <a:rPr lang="en-US" sz="3200" dirty="0" smtClean="0"/>
              <a:t>No time? Think about everything you do that take about 10 minutes</a:t>
            </a:r>
          </a:p>
        </p:txBody>
      </p:sp>
    </p:spTree>
    <p:extLst>
      <p:ext uri="{BB962C8B-B14F-4D97-AF65-F5344CB8AC3E}">
        <p14:creationId xmlns:p14="http://schemas.microsoft.com/office/powerpoint/2010/main" val="3023776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Add images of everyday things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/>
          <a:lstStyle/>
          <a:p>
            <a:r>
              <a:rPr lang="en-US" sz="3200" dirty="0" smtClean="0"/>
              <a:t>Driving thru Starbucks</a:t>
            </a:r>
            <a:endParaRPr lang="en-US" sz="3200" dirty="0"/>
          </a:p>
          <a:p>
            <a:r>
              <a:rPr lang="en-US" dirty="0" smtClean="0"/>
              <a:t>Ordering a pizza</a:t>
            </a:r>
          </a:p>
          <a:p>
            <a:r>
              <a:rPr lang="en-US" dirty="0" smtClean="0"/>
              <a:t>Updating your Facebook status</a:t>
            </a:r>
          </a:p>
          <a:p>
            <a:r>
              <a:rPr lang="en-US" dirty="0" smtClean="0"/>
              <a:t>Checking the score for your favorite team</a:t>
            </a:r>
          </a:p>
          <a:p>
            <a:r>
              <a:rPr lang="en-US" dirty="0" smtClean="0"/>
              <a:t>Cashing your check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20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Child providing a challenge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/>
          <a:lstStyle/>
          <a:p>
            <a:r>
              <a:rPr lang="en-US" dirty="0" smtClean="0"/>
              <a:t>Here is another way to spend 10 minutes and reap huge rewards--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65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/>
          <a:lstStyle/>
          <a:p>
            <a:r>
              <a:rPr lang="en-US" dirty="0" smtClean="0"/>
              <a:t>READ A BOOK ALOUD!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>
            <a:normAutofit fontScale="92500" lnSpcReduction="20000"/>
          </a:bodyPr>
          <a:lstStyle/>
          <a:p>
            <a:r>
              <a:rPr lang="en-US" sz="3200" i="1" dirty="0" smtClean="0"/>
              <a:t>Add images for each title</a:t>
            </a:r>
          </a:p>
          <a:p>
            <a:r>
              <a:rPr lang="en-US" sz="3200" i="1" dirty="0" smtClean="0"/>
              <a:t>Pete the Cat, Rocking in My School Shoes </a:t>
            </a:r>
            <a:r>
              <a:rPr lang="en-US" sz="3200" dirty="0" smtClean="0"/>
              <a:t>–rock on with Pete the Cat</a:t>
            </a:r>
          </a:p>
          <a:p>
            <a:r>
              <a:rPr lang="en-US" sz="3200" i="1" dirty="0" smtClean="0"/>
              <a:t>Don’t Let the Pigeon Drive the Bus </a:t>
            </a:r>
            <a:r>
              <a:rPr lang="en-US" sz="3200" dirty="0" smtClean="0"/>
              <a:t>– take a ride with Pigeon</a:t>
            </a:r>
          </a:p>
          <a:p>
            <a:r>
              <a:rPr lang="en-US" sz="3200" i="1" dirty="0" smtClean="0"/>
              <a:t>Cloudy With a Chance of Meatballs </a:t>
            </a:r>
            <a:r>
              <a:rPr lang="en-US" sz="3200" dirty="0" smtClean="0"/>
              <a:t>– check the sky for meatballs</a:t>
            </a:r>
          </a:p>
          <a:p>
            <a:r>
              <a:rPr lang="en-US" sz="3200" i="1" dirty="0" smtClean="0"/>
              <a:t>Curious George Takes a Train </a:t>
            </a:r>
            <a:r>
              <a:rPr lang="en-US" sz="3200" dirty="0" smtClean="0"/>
              <a:t>– hunt for a curious monkey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4784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And there is so much more!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/>
          <a:lstStyle/>
          <a:p>
            <a:r>
              <a:rPr lang="en-US" sz="3200" dirty="0" smtClean="0"/>
              <a:t>Add additional images on the sides of the screen with message in the middle</a:t>
            </a:r>
          </a:p>
          <a:p>
            <a:pPr lvl="1"/>
            <a:r>
              <a:rPr lang="en-US" sz="3000" dirty="0" smtClean="0"/>
              <a:t>Funny books, silly books, info books, bedtime books, bath time books and so on…</a:t>
            </a:r>
          </a:p>
          <a:p>
            <a:pPr marL="320040" lvl="1" indent="0">
              <a:buNone/>
            </a:pPr>
            <a:endParaRPr lang="en-US" sz="30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0009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Newsprint.thmx</Template>
  <TotalTime>855</TotalTime>
  <Words>376</Words>
  <Application>Microsoft Macintosh PowerPoint</Application>
  <PresentationFormat>On-screen Show (4:3)</PresentationFormat>
  <Paragraphs>53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Newsprint</vt:lpstr>
      <vt:lpstr>Share a story,  Inspire a Reader</vt:lpstr>
      <vt:lpstr>Thought provoking Quote</vt:lpstr>
      <vt:lpstr>Statistics from Shaywitz </vt:lpstr>
      <vt:lpstr>Pose an essential Question</vt:lpstr>
      <vt:lpstr>Child provides a challenge – add image</vt:lpstr>
      <vt:lpstr>Add images of everyday things</vt:lpstr>
      <vt:lpstr>Child providing a challenge</vt:lpstr>
      <vt:lpstr>READ A BOOK ALOUD!</vt:lpstr>
      <vt:lpstr>And there is so much more!</vt:lpstr>
      <vt:lpstr>Link to ILA standard 5 – creating literate environments</vt:lpstr>
      <vt:lpstr>Add catchy quote</vt:lpstr>
      <vt:lpstr>Inspiring quote to parents</vt:lpstr>
      <vt:lpstr>Add action – a challenge</vt:lpstr>
      <vt:lpstr>Attribution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Share a story,  Inspire a Reader</dc:title>
  <dc:creator>Cheryl The</dc:creator>
  <cp:lastModifiedBy>Cheryl The</cp:lastModifiedBy>
  <cp:revision>4</cp:revision>
  <dcterms:created xsi:type="dcterms:W3CDTF">2015-03-01T02:09:21Z</dcterms:created>
  <dcterms:modified xsi:type="dcterms:W3CDTF">2015-03-01T16:25:10Z</dcterms:modified>
</cp:coreProperties>
</file>